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Montserrat" panose="00000500000000000000" pitchFamily="2"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dan Madden-Watso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25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3-29T20:55:01.030" idx="1">
    <p:pos x="6000" y="0"/>
    <p:text>Talk about how there is both N2 and Ch4 on the surface of Pluto</p:text>
  </p:cm>
  <p:cm authorId="0" dt="2023-03-29T20:55:01.030" idx="2">
    <p:pos x="6000" y="0"/>
    <p:text>Explain this graph more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03-29T20:48:51.079" idx="4">
    <p:pos x="6000" y="0"/>
    <p:text>Lot of work to do the first two</p:text>
  </p:cm>
  <p:cm authorId="0" dt="2023-03-29T20:55:46.792" idx="3">
    <p:pos x="6000" y="0"/>
    <p:text>Something on here to state we are focusing on the first two green boxes</p:text>
  </p:cm>
  <p:cm authorId="0" dt="2023-03-29T20:55:46.792" idx="5">
    <p:pos x="6000" y="0"/>
    <p:text>Focus on telescope observations first?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03-29T20:50:14.185" idx="6">
    <p:pos x="6000" y="0"/>
    <p:text>Moises spoke about the first figure, looking in this configuration. What I am talking about is the rotated (bottom) figure. About how light goes in from spectrometer beam to the IR detector</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3-03-29T20:59:33.162" idx="7">
    <p:pos x="6000" y="0"/>
    <p:text>We simulate this light and compare it to our experimental data and this gives us the optical constants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f9c906ede1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f9c906ede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Pluto’s spectra and it shows prominent CH4 bands throughout multiple wavelengths. However, what is noticeable and imperative for my research is the small “bump” that is the N2 band. It’s barely a blip on the spectra as a whole, telling the story that even if there is an abundance of nitrogen on icy dwarves we might not be able to tell.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b21722d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2b21722d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f9c906ede1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f9c906ede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collaborative pipeline to find the abundance of ices on Icy Dwarves is extensive, but it starts with the work that my group is doing at NAU. With the lab experiments and analysis through code we receive optical constants that will then be put into a Radiation Transition Model, or Hapke model. This model will give a theoretical spectrum that can then be compared with telescope observations and an experimental spectrum to find the abundance of ice on an object that is being studied.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f9c906ede1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f9c906ede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experimental setup of this project was relatively easy if you happen to have a vacuum chamber that can cool itself to 10K and a sophisticated set of lasers. Not pictured here is a series of tubes setup to mix gases to put into the vacuum chamber. This is the system that allowed my group to form the CH4 + N2 mixes that we studied. When we grew the ice the QCM inside the chamber was pointed towards the porthole so that we could utilize lab programs to see how many “fringes” of ice were grown. These fringes corresponded to the approximate thickness of the ice, something that our group had to be careful of because (especially with methane ice) if you grow too much ice it can be oversaturated and provide bad data. Once the ice was grown, the entire inside of the system was rotated using the crank at the top of the leftmost picture so that it could point at the spectrometer and the spectra could be taken.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89e29475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89e29475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f9c906ede1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f9c906ede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f9fbbbd87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f9fbbbd87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b72c0122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2b72c0122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847850"/>
            <a:ext cx="5017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Optical Constants of CH₄ + N</a:t>
            </a:r>
            <a:r>
              <a:rPr lang="en" baseline="-25000"/>
              <a:t>2</a:t>
            </a:r>
            <a:r>
              <a:rPr lang="en"/>
              <a:t> Ice Mixtures and Outer Solar System Objects</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500">
                <a:latin typeface="Montserrat"/>
                <a:ea typeface="Montserrat"/>
                <a:cs typeface="Montserrat"/>
                <a:sym typeface="Montserrat"/>
              </a:rPr>
              <a:t>Aidan Madden-Watson</a:t>
            </a:r>
            <a:endParaRPr sz="1500">
              <a:latin typeface="Montserrat"/>
              <a:ea typeface="Montserrat"/>
              <a:cs typeface="Montserrat"/>
              <a:sym typeface="Montserrat"/>
            </a:endParaRPr>
          </a:p>
          <a:p>
            <a:pPr marL="0" lvl="0" indent="0" algn="l" rtl="0">
              <a:lnSpc>
                <a:spcPct val="80000"/>
              </a:lnSpc>
              <a:spcBef>
                <a:spcPts val="0"/>
              </a:spcBef>
              <a:spcAft>
                <a:spcPts val="0"/>
              </a:spcAft>
              <a:buNone/>
            </a:pPr>
            <a:r>
              <a:rPr lang="en" sz="1500">
                <a:latin typeface="Montserrat"/>
                <a:ea typeface="Montserrat"/>
                <a:cs typeface="Montserrat"/>
                <a:sym typeface="Montserrat"/>
              </a:rPr>
              <a:t>Northern Arizona University</a:t>
            </a:r>
            <a:endParaRPr sz="1500">
              <a:latin typeface="Montserrat"/>
              <a:ea typeface="Montserrat"/>
              <a:cs typeface="Montserrat"/>
              <a:sym typeface="Montserrat"/>
            </a:endParaRPr>
          </a:p>
        </p:txBody>
      </p:sp>
      <p:pic>
        <p:nvPicPr>
          <p:cNvPr id="136" name="Google Shape;136;p13"/>
          <p:cNvPicPr preferRelativeResize="0"/>
          <p:nvPr/>
        </p:nvPicPr>
        <p:blipFill>
          <a:blip r:embed="rId3">
            <a:alphaModFix/>
          </a:blip>
          <a:stretch>
            <a:fillRect/>
          </a:stretch>
        </p:blipFill>
        <p:spPr>
          <a:xfrm>
            <a:off x="359375" y="2426747"/>
            <a:ext cx="1924951" cy="992550"/>
          </a:xfrm>
          <a:prstGeom prst="rect">
            <a:avLst/>
          </a:prstGeom>
          <a:noFill/>
          <a:ln>
            <a:noFill/>
          </a:ln>
        </p:spPr>
      </p:pic>
      <p:pic>
        <p:nvPicPr>
          <p:cNvPr id="137" name="Google Shape;137;p13"/>
          <p:cNvPicPr preferRelativeResize="0"/>
          <p:nvPr/>
        </p:nvPicPr>
        <p:blipFill>
          <a:blip r:embed="rId4">
            <a:alphaModFix/>
          </a:blip>
          <a:stretch>
            <a:fillRect/>
          </a:stretch>
        </p:blipFill>
        <p:spPr>
          <a:xfrm>
            <a:off x="896961" y="3520392"/>
            <a:ext cx="849774" cy="1315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1424225" y="147750"/>
            <a:ext cx="6359700" cy="4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60">
                <a:latin typeface="Roboto"/>
                <a:ea typeface="Roboto"/>
                <a:cs typeface="Roboto"/>
                <a:sym typeface="Roboto"/>
              </a:rPr>
              <a:t>N</a:t>
            </a:r>
            <a:r>
              <a:rPr lang="en" sz="1860" baseline="-25000">
                <a:latin typeface="Roboto"/>
                <a:ea typeface="Roboto"/>
                <a:cs typeface="Roboto"/>
                <a:sym typeface="Roboto"/>
              </a:rPr>
              <a:t>2</a:t>
            </a:r>
            <a:r>
              <a:rPr lang="en" sz="1860">
                <a:latin typeface="Roboto"/>
                <a:ea typeface="Roboto"/>
                <a:cs typeface="Roboto"/>
                <a:sym typeface="Roboto"/>
              </a:rPr>
              <a:t> is hard to detect but it affects other elements’ spectra</a:t>
            </a:r>
            <a:endParaRPr sz="1860"/>
          </a:p>
        </p:txBody>
      </p:sp>
      <p:pic>
        <p:nvPicPr>
          <p:cNvPr id="143" name="Google Shape;143;p14"/>
          <p:cNvPicPr preferRelativeResize="0"/>
          <p:nvPr/>
        </p:nvPicPr>
        <p:blipFill>
          <a:blip r:embed="rId3">
            <a:alphaModFix/>
          </a:blip>
          <a:stretch>
            <a:fillRect/>
          </a:stretch>
        </p:blipFill>
        <p:spPr>
          <a:xfrm>
            <a:off x="1424225" y="700675"/>
            <a:ext cx="6359626" cy="3486575"/>
          </a:xfrm>
          <a:prstGeom prst="rect">
            <a:avLst/>
          </a:prstGeom>
          <a:noFill/>
          <a:ln>
            <a:noFill/>
          </a:ln>
        </p:spPr>
      </p:pic>
      <p:sp>
        <p:nvSpPr>
          <p:cNvPr id="144" name="Google Shape;144;p14"/>
          <p:cNvSpPr txBox="1"/>
          <p:nvPr/>
        </p:nvSpPr>
        <p:spPr>
          <a:xfrm>
            <a:off x="1781600" y="4187250"/>
            <a:ext cx="5933700" cy="8634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 sz="900">
                <a:solidFill>
                  <a:schemeClr val="lt1"/>
                </a:solidFill>
                <a:latin typeface="Lato"/>
                <a:ea typeface="Lato"/>
                <a:cs typeface="Lato"/>
                <a:sym typeface="Lato"/>
              </a:rPr>
              <a:t>Infrared spectrum of Pluto (including the negligible light from Charon), shown in the inset, compiled from 20 years of ground-based telescopic observations. The identified absorption bands of CH</a:t>
            </a:r>
            <a:r>
              <a:rPr lang="en" sz="900" baseline="-25000">
                <a:solidFill>
                  <a:schemeClr val="lt1"/>
                </a:solidFill>
                <a:latin typeface="Lato"/>
                <a:ea typeface="Lato"/>
                <a:cs typeface="Lato"/>
                <a:sym typeface="Lato"/>
              </a:rPr>
              <a:t>4</a:t>
            </a:r>
            <a:r>
              <a:rPr lang="en" sz="900">
                <a:solidFill>
                  <a:schemeClr val="lt1"/>
                </a:solidFill>
                <a:latin typeface="Lato"/>
                <a:ea typeface="Lato"/>
                <a:cs typeface="Lato"/>
                <a:sym typeface="Lato"/>
              </a:rPr>
              <a:t> and N</a:t>
            </a:r>
            <a:r>
              <a:rPr lang="en" sz="900" baseline="-25000">
                <a:solidFill>
                  <a:schemeClr val="lt1"/>
                </a:solidFill>
                <a:latin typeface="Lato"/>
                <a:ea typeface="Lato"/>
                <a:cs typeface="Lato"/>
                <a:sym typeface="Lato"/>
              </a:rPr>
              <a:t>2</a:t>
            </a:r>
            <a:r>
              <a:rPr lang="en" sz="900">
                <a:solidFill>
                  <a:schemeClr val="lt1"/>
                </a:solidFill>
                <a:latin typeface="Lato"/>
                <a:ea typeface="Lato"/>
                <a:cs typeface="Lato"/>
                <a:sym typeface="Lato"/>
              </a:rPr>
              <a:t> are marked. Data from B. J. Holler et al. (in preparation).</a:t>
            </a:r>
            <a:endParaRPr sz="900">
              <a:solidFill>
                <a:schemeClr val="lt1"/>
              </a:solidFill>
              <a:latin typeface="Lato"/>
              <a:ea typeface="Lato"/>
              <a:cs typeface="Lato"/>
              <a:sym typeface="Lato"/>
            </a:endParaRPr>
          </a:p>
          <a:p>
            <a:pPr marL="0" lvl="0" indent="0" algn="l" rtl="0">
              <a:spcBef>
                <a:spcPts val="0"/>
              </a:spcBef>
              <a:spcAft>
                <a:spcPts val="0"/>
              </a:spcAft>
              <a:buNone/>
            </a:pPr>
            <a:endParaRPr sz="9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58175" y="573975"/>
            <a:ext cx="3464400" cy="598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5550">
                <a:solidFill>
                  <a:schemeClr val="accent2"/>
                </a:solidFill>
              </a:rPr>
              <a:t>Goal:</a:t>
            </a:r>
            <a:endParaRPr sz="5550">
              <a:solidFill>
                <a:schemeClr val="accent2"/>
              </a:solidFill>
            </a:endParaRPr>
          </a:p>
          <a:p>
            <a:pPr marL="0" lvl="0" indent="0" algn="l" rtl="0">
              <a:spcBef>
                <a:spcPts val="0"/>
              </a:spcBef>
              <a:spcAft>
                <a:spcPts val="0"/>
              </a:spcAft>
              <a:buNone/>
            </a:pPr>
            <a:endParaRPr sz="3000"/>
          </a:p>
          <a:p>
            <a:pPr marL="0" lvl="0" indent="0" algn="l" rtl="0">
              <a:spcBef>
                <a:spcPts val="0"/>
              </a:spcBef>
              <a:spcAft>
                <a:spcPts val="0"/>
              </a:spcAft>
              <a:buNone/>
            </a:pPr>
            <a:endParaRPr sz="3000"/>
          </a:p>
        </p:txBody>
      </p:sp>
      <p:sp>
        <p:nvSpPr>
          <p:cNvPr id="150" name="Google Shape;150;p15"/>
          <p:cNvSpPr txBox="1"/>
          <p:nvPr/>
        </p:nvSpPr>
        <p:spPr>
          <a:xfrm>
            <a:off x="460500" y="2068100"/>
            <a:ext cx="81765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2"/>
                </a:solidFill>
                <a:latin typeface="Montserrat"/>
                <a:ea typeface="Montserrat"/>
                <a:cs typeface="Montserrat"/>
                <a:sym typeface="Montserrat"/>
              </a:rPr>
              <a:t>Determine how N</a:t>
            </a:r>
            <a:r>
              <a:rPr lang="en" sz="3000" baseline="-25000">
                <a:solidFill>
                  <a:schemeClr val="accent2"/>
                </a:solidFill>
                <a:latin typeface="Montserrat"/>
                <a:ea typeface="Montserrat"/>
                <a:cs typeface="Montserrat"/>
                <a:sym typeface="Montserrat"/>
              </a:rPr>
              <a:t>2</a:t>
            </a:r>
            <a:r>
              <a:rPr lang="en" sz="3000">
                <a:solidFill>
                  <a:schemeClr val="accent2"/>
                </a:solidFill>
                <a:latin typeface="Montserrat"/>
                <a:ea typeface="Montserrat"/>
                <a:cs typeface="Montserrat"/>
                <a:sym typeface="Montserrat"/>
              </a:rPr>
              <a:t> affects the C-H stretch by measuring the optical constants of CH</a:t>
            </a:r>
            <a:r>
              <a:rPr lang="en" sz="3000" baseline="-25000">
                <a:solidFill>
                  <a:schemeClr val="accent2"/>
                </a:solidFill>
                <a:latin typeface="Montserrat"/>
                <a:ea typeface="Montserrat"/>
                <a:cs typeface="Montserrat"/>
                <a:sym typeface="Montserrat"/>
              </a:rPr>
              <a:t>4</a:t>
            </a:r>
            <a:r>
              <a:rPr lang="en" sz="3000">
                <a:solidFill>
                  <a:schemeClr val="accent2"/>
                </a:solidFill>
                <a:latin typeface="Montserrat"/>
                <a:ea typeface="Montserrat"/>
                <a:cs typeface="Montserrat"/>
                <a:sym typeface="Montserrat"/>
              </a:rPr>
              <a:t> + N</a:t>
            </a:r>
            <a:r>
              <a:rPr lang="en" sz="3000" baseline="-25000">
                <a:solidFill>
                  <a:schemeClr val="accent2"/>
                </a:solidFill>
                <a:latin typeface="Montserrat"/>
                <a:ea typeface="Montserrat"/>
                <a:cs typeface="Montserrat"/>
                <a:sym typeface="Montserrat"/>
              </a:rPr>
              <a:t>2</a:t>
            </a:r>
            <a:r>
              <a:rPr lang="en" sz="3000">
                <a:solidFill>
                  <a:schemeClr val="accent2"/>
                </a:solidFill>
                <a:latin typeface="Montserrat"/>
                <a:ea typeface="Montserrat"/>
                <a:cs typeface="Montserrat"/>
                <a:sym typeface="Montserrat"/>
              </a:rPr>
              <a:t> ice mixtures</a:t>
            </a:r>
            <a:endParaRPr sz="3000">
              <a:solidFill>
                <a:schemeClr val="accent2"/>
              </a:solidFill>
              <a:latin typeface="Montserrat"/>
              <a:ea typeface="Montserrat"/>
              <a:cs typeface="Montserrat"/>
              <a:sym typeface="Montserrat"/>
            </a:endParaRPr>
          </a:p>
          <a:p>
            <a:pPr marL="0" lvl="0" indent="0" algn="l" rtl="0">
              <a:spcBef>
                <a:spcPts val="0"/>
              </a:spcBef>
              <a:spcAft>
                <a:spcPts val="0"/>
              </a:spcAft>
              <a:buNone/>
            </a:pPr>
            <a:endParaRPr sz="30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297500" y="393750"/>
            <a:ext cx="4733100" cy="448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Optical Constant Pipeline </a:t>
            </a:r>
            <a:endParaRPr/>
          </a:p>
        </p:txBody>
      </p:sp>
      <p:sp>
        <p:nvSpPr>
          <p:cNvPr id="156" name="Google Shape;156;p16"/>
          <p:cNvSpPr/>
          <p:nvPr/>
        </p:nvSpPr>
        <p:spPr>
          <a:xfrm>
            <a:off x="231050" y="1580300"/>
            <a:ext cx="1737000" cy="108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ato"/>
                <a:ea typeface="Lato"/>
                <a:cs typeface="Lato"/>
                <a:sym typeface="Lato"/>
              </a:rPr>
              <a:t>Lab Experiments</a:t>
            </a:r>
            <a:endParaRPr sz="1700">
              <a:latin typeface="Lato"/>
              <a:ea typeface="Lato"/>
              <a:cs typeface="Lato"/>
              <a:sym typeface="Lato"/>
            </a:endParaRPr>
          </a:p>
        </p:txBody>
      </p:sp>
      <p:sp>
        <p:nvSpPr>
          <p:cNvPr id="157" name="Google Shape;157;p16"/>
          <p:cNvSpPr/>
          <p:nvPr/>
        </p:nvSpPr>
        <p:spPr>
          <a:xfrm>
            <a:off x="2381225" y="1580300"/>
            <a:ext cx="1737000" cy="108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Lato"/>
                <a:ea typeface="Lato"/>
                <a:cs typeface="Lato"/>
                <a:sym typeface="Lato"/>
              </a:rPr>
              <a:t>Optical Constants (n , k)</a:t>
            </a:r>
            <a:endParaRPr sz="1500">
              <a:latin typeface="Lato"/>
              <a:ea typeface="Lato"/>
              <a:cs typeface="Lato"/>
              <a:sym typeface="Lato"/>
            </a:endParaRPr>
          </a:p>
        </p:txBody>
      </p:sp>
      <p:sp>
        <p:nvSpPr>
          <p:cNvPr id="158" name="Google Shape;158;p16"/>
          <p:cNvSpPr/>
          <p:nvPr/>
        </p:nvSpPr>
        <p:spPr>
          <a:xfrm>
            <a:off x="4531400" y="1580300"/>
            <a:ext cx="1737000" cy="108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Lato"/>
                <a:ea typeface="Lato"/>
                <a:cs typeface="Lato"/>
                <a:sym typeface="Lato"/>
              </a:rPr>
              <a:t>Radiation Transfer Model </a:t>
            </a:r>
            <a:endParaRPr sz="1500">
              <a:latin typeface="Lato"/>
              <a:ea typeface="Lato"/>
              <a:cs typeface="Lato"/>
              <a:sym typeface="Lato"/>
            </a:endParaRPr>
          </a:p>
          <a:p>
            <a:pPr marL="0" lvl="0" indent="0" algn="ctr" rtl="0">
              <a:spcBef>
                <a:spcPts val="0"/>
              </a:spcBef>
              <a:spcAft>
                <a:spcPts val="0"/>
              </a:spcAft>
              <a:buNone/>
            </a:pPr>
            <a:r>
              <a:rPr lang="en" sz="1500">
                <a:latin typeface="Lato"/>
                <a:ea typeface="Lato"/>
                <a:cs typeface="Lato"/>
                <a:sym typeface="Lato"/>
              </a:rPr>
              <a:t>(Hapke Model)</a:t>
            </a:r>
            <a:endParaRPr sz="1500">
              <a:latin typeface="Lato"/>
              <a:ea typeface="Lato"/>
              <a:cs typeface="Lato"/>
              <a:sym typeface="Lato"/>
            </a:endParaRPr>
          </a:p>
        </p:txBody>
      </p:sp>
      <p:sp>
        <p:nvSpPr>
          <p:cNvPr id="159" name="Google Shape;159;p16"/>
          <p:cNvSpPr/>
          <p:nvPr/>
        </p:nvSpPr>
        <p:spPr>
          <a:xfrm>
            <a:off x="6718825" y="1580300"/>
            <a:ext cx="1737000" cy="108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ato"/>
                <a:ea typeface="Lato"/>
                <a:cs typeface="Lato"/>
                <a:sym typeface="Lato"/>
              </a:rPr>
              <a:t>Theoretical Spectrum</a:t>
            </a:r>
            <a:endParaRPr sz="1700">
              <a:latin typeface="Lato"/>
              <a:ea typeface="Lato"/>
              <a:cs typeface="Lato"/>
              <a:sym typeface="Lato"/>
            </a:endParaRPr>
          </a:p>
        </p:txBody>
      </p:sp>
      <p:sp>
        <p:nvSpPr>
          <p:cNvPr id="160" name="Google Shape;160;p16"/>
          <p:cNvSpPr/>
          <p:nvPr/>
        </p:nvSpPr>
        <p:spPr>
          <a:xfrm>
            <a:off x="2381250" y="3144050"/>
            <a:ext cx="1737000" cy="10809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Lato"/>
                <a:ea typeface="Lato"/>
                <a:cs typeface="Lato"/>
                <a:sym typeface="Lato"/>
              </a:rPr>
              <a:t>Telescope Observations</a:t>
            </a:r>
            <a:endParaRPr sz="1600">
              <a:latin typeface="Lato"/>
              <a:ea typeface="Lato"/>
              <a:cs typeface="Lato"/>
              <a:sym typeface="Lato"/>
            </a:endParaRPr>
          </a:p>
        </p:txBody>
      </p:sp>
      <p:sp>
        <p:nvSpPr>
          <p:cNvPr id="161" name="Google Shape;161;p16"/>
          <p:cNvSpPr/>
          <p:nvPr/>
        </p:nvSpPr>
        <p:spPr>
          <a:xfrm>
            <a:off x="4531400" y="3144050"/>
            <a:ext cx="1737000" cy="10809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ato"/>
                <a:ea typeface="Lato"/>
                <a:cs typeface="Lato"/>
                <a:sym typeface="Lato"/>
              </a:rPr>
              <a:t>Telescope</a:t>
            </a:r>
            <a:endParaRPr sz="1700">
              <a:latin typeface="Lato"/>
              <a:ea typeface="Lato"/>
              <a:cs typeface="Lato"/>
              <a:sym typeface="Lato"/>
            </a:endParaRPr>
          </a:p>
          <a:p>
            <a:pPr marL="0" lvl="0" indent="0" algn="ctr" rtl="0">
              <a:spcBef>
                <a:spcPts val="0"/>
              </a:spcBef>
              <a:spcAft>
                <a:spcPts val="0"/>
              </a:spcAft>
              <a:buNone/>
            </a:pPr>
            <a:r>
              <a:rPr lang="en" sz="1700">
                <a:latin typeface="Lato"/>
                <a:ea typeface="Lato"/>
                <a:cs typeface="Lato"/>
                <a:sym typeface="Lato"/>
              </a:rPr>
              <a:t>Spectrum</a:t>
            </a:r>
            <a:endParaRPr sz="1700">
              <a:latin typeface="Lato"/>
              <a:ea typeface="Lato"/>
              <a:cs typeface="Lato"/>
              <a:sym typeface="Lato"/>
            </a:endParaRPr>
          </a:p>
        </p:txBody>
      </p:sp>
      <p:sp>
        <p:nvSpPr>
          <p:cNvPr id="162" name="Google Shape;162;p16"/>
          <p:cNvSpPr/>
          <p:nvPr/>
        </p:nvSpPr>
        <p:spPr>
          <a:xfrm>
            <a:off x="6718825" y="3144050"/>
            <a:ext cx="1737000" cy="10809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Lato"/>
                <a:ea typeface="Lato"/>
                <a:cs typeface="Lato"/>
                <a:sym typeface="Lato"/>
              </a:rPr>
              <a:t>Abundance of Ices</a:t>
            </a:r>
            <a:endParaRPr sz="1800">
              <a:latin typeface="Lato"/>
              <a:ea typeface="Lato"/>
              <a:cs typeface="Lato"/>
              <a:sym typeface="Lato"/>
            </a:endParaRPr>
          </a:p>
        </p:txBody>
      </p:sp>
      <p:sp>
        <p:nvSpPr>
          <p:cNvPr id="163" name="Google Shape;163;p16"/>
          <p:cNvSpPr/>
          <p:nvPr/>
        </p:nvSpPr>
        <p:spPr>
          <a:xfrm>
            <a:off x="2033038" y="1971650"/>
            <a:ext cx="283200" cy="298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4201838" y="1971650"/>
            <a:ext cx="283200" cy="298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6352013" y="1971650"/>
            <a:ext cx="283200" cy="298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4183213" y="3535400"/>
            <a:ext cx="283200" cy="298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6352013" y="3535400"/>
            <a:ext cx="283200" cy="298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rot="5400000">
            <a:off x="7445725" y="2753525"/>
            <a:ext cx="283200" cy="2982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135100" y="1371350"/>
            <a:ext cx="4079100" cy="14988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highlight>
                <a:schemeClr val="accen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384700" y="170400"/>
            <a:ext cx="2655900" cy="47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260"/>
              <a:t>Thin film vacuum chamber</a:t>
            </a:r>
            <a:endParaRPr sz="1260"/>
          </a:p>
        </p:txBody>
      </p:sp>
      <p:pic>
        <p:nvPicPr>
          <p:cNvPr id="175" name="Google Shape;175;p17"/>
          <p:cNvPicPr preferRelativeResize="0"/>
          <p:nvPr/>
        </p:nvPicPr>
        <p:blipFill>
          <a:blip r:embed="rId3">
            <a:alphaModFix/>
          </a:blip>
          <a:stretch>
            <a:fillRect/>
          </a:stretch>
        </p:blipFill>
        <p:spPr>
          <a:xfrm>
            <a:off x="384750" y="454900"/>
            <a:ext cx="2655800" cy="4361649"/>
          </a:xfrm>
          <a:prstGeom prst="rect">
            <a:avLst/>
          </a:prstGeom>
          <a:noFill/>
          <a:ln>
            <a:noFill/>
          </a:ln>
        </p:spPr>
      </p:pic>
      <p:pic>
        <p:nvPicPr>
          <p:cNvPr id="176" name="Google Shape;176;p17"/>
          <p:cNvPicPr preferRelativeResize="0"/>
          <p:nvPr/>
        </p:nvPicPr>
        <p:blipFill>
          <a:blip r:embed="rId4">
            <a:alphaModFix/>
          </a:blip>
          <a:stretch>
            <a:fillRect/>
          </a:stretch>
        </p:blipFill>
        <p:spPr>
          <a:xfrm>
            <a:off x="3244100" y="1432013"/>
            <a:ext cx="2655799" cy="2867370"/>
          </a:xfrm>
          <a:prstGeom prst="rect">
            <a:avLst/>
          </a:prstGeom>
          <a:noFill/>
          <a:ln>
            <a:noFill/>
          </a:ln>
        </p:spPr>
      </p:pic>
      <p:pic>
        <p:nvPicPr>
          <p:cNvPr id="177" name="Google Shape;177;p17"/>
          <p:cNvPicPr preferRelativeResize="0"/>
          <p:nvPr/>
        </p:nvPicPr>
        <p:blipFill>
          <a:blip r:embed="rId5">
            <a:alphaModFix/>
          </a:blip>
          <a:stretch>
            <a:fillRect/>
          </a:stretch>
        </p:blipFill>
        <p:spPr>
          <a:xfrm>
            <a:off x="6103450" y="362025"/>
            <a:ext cx="2360076" cy="2212575"/>
          </a:xfrm>
          <a:prstGeom prst="rect">
            <a:avLst/>
          </a:prstGeom>
          <a:noFill/>
          <a:ln>
            <a:noFill/>
          </a:ln>
        </p:spPr>
      </p:pic>
      <p:pic>
        <p:nvPicPr>
          <p:cNvPr id="178" name="Google Shape;178;p17"/>
          <p:cNvPicPr preferRelativeResize="0"/>
          <p:nvPr/>
        </p:nvPicPr>
        <p:blipFill>
          <a:blip r:embed="rId6">
            <a:alphaModFix/>
          </a:blip>
          <a:stretch>
            <a:fillRect/>
          </a:stretch>
        </p:blipFill>
        <p:spPr>
          <a:xfrm>
            <a:off x="6103450" y="2876325"/>
            <a:ext cx="2360076" cy="2212562"/>
          </a:xfrm>
          <a:prstGeom prst="rect">
            <a:avLst/>
          </a:prstGeom>
          <a:noFill/>
          <a:ln>
            <a:noFill/>
          </a:ln>
        </p:spPr>
      </p:pic>
      <p:sp>
        <p:nvSpPr>
          <p:cNvPr id="179" name="Google Shape;179;p17"/>
          <p:cNvSpPr txBox="1">
            <a:spLocks noGrp="1"/>
          </p:cNvSpPr>
          <p:nvPr>
            <p:ph type="title"/>
          </p:nvPr>
        </p:nvSpPr>
        <p:spPr>
          <a:xfrm>
            <a:off x="3244050" y="744375"/>
            <a:ext cx="2655900" cy="47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260"/>
              <a:t>Main porthole with lasers aimed at Quartz Crystal Microbalance</a:t>
            </a:r>
            <a:endParaRPr sz="1260"/>
          </a:p>
        </p:txBody>
      </p:sp>
      <p:sp>
        <p:nvSpPr>
          <p:cNvPr id="180" name="Google Shape;180;p17"/>
          <p:cNvSpPr txBox="1"/>
          <p:nvPr/>
        </p:nvSpPr>
        <p:spPr>
          <a:xfrm>
            <a:off x="6222075" y="0"/>
            <a:ext cx="212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Growing ice</a:t>
            </a:r>
            <a:endParaRPr>
              <a:solidFill>
                <a:schemeClr val="lt1"/>
              </a:solidFill>
              <a:latin typeface="Lato"/>
              <a:ea typeface="Lato"/>
              <a:cs typeface="Lato"/>
              <a:sym typeface="Lato"/>
            </a:endParaRPr>
          </a:p>
        </p:txBody>
      </p:sp>
      <p:sp>
        <p:nvSpPr>
          <p:cNvPr id="181" name="Google Shape;181;p17"/>
          <p:cNvSpPr txBox="1"/>
          <p:nvPr/>
        </p:nvSpPr>
        <p:spPr>
          <a:xfrm>
            <a:off x="6222088" y="2571750"/>
            <a:ext cx="212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Taking spectra of ice</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8"/>
          <p:cNvSpPr txBox="1">
            <a:spLocks noGrp="1"/>
          </p:cNvSpPr>
          <p:nvPr>
            <p:ph type="title"/>
          </p:nvPr>
        </p:nvSpPr>
        <p:spPr>
          <a:xfrm>
            <a:off x="1088700" y="171475"/>
            <a:ext cx="74565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760"/>
              <a:t>More on the physics of what goes on inside our thin film system</a:t>
            </a:r>
            <a:endParaRPr sz="1760"/>
          </a:p>
        </p:txBody>
      </p:sp>
      <p:pic>
        <p:nvPicPr>
          <p:cNvPr id="187" name="Google Shape;187;p18"/>
          <p:cNvPicPr preferRelativeResize="0"/>
          <p:nvPr/>
        </p:nvPicPr>
        <p:blipFill>
          <a:blip r:embed="rId3">
            <a:alphaModFix/>
          </a:blip>
          <a:stretch>
            <a:fillRect/>
          </a:stretch>
        </p:blipFill>
        <p:spPr>
          <a:xfrm>
            <a:off x="2348813" y="632325"/>
            <a:ext cx="4446376" cy="4446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a:spLocks noGrp="1"/>
          </p:cNvSpPr>
          <p:nvPr>
            <p:ph type="title"/>
          </p:nvPr>
        </p:nvSpPr>
        <p:spPr>
          <a:xfrm>
            <a:off x="1224325" y="252450"/>
            <a:ext cx="7038900" cy="914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presence of N</a:t>
            </a:r>
            <a:r>
              <a:rPr lang="en" baseline="-25000"/>
              <a:t>2 </a:t>
            </a:r>
            <a:r>
              <a:rPr lang="en"/>
              <a:t>causes the CH</a:t>
            </a:r>
            <a:r>
              <a:rPr lang="en" baseline="-25000"/>
              <a:t>4</a:t>
            </a:r>
            <a:r>
              <a:rPr lang="en"/>
              <a:t> spectra to shift towards higher wavenumbers</a:t>
            </a:r>
            <a:endParaRPr/>
          </a:p>
        </p:txBody>
      </p:sp>
      <p:sp>
        <p:nvSpPr>
          <p:cNvPr id="193" name="Google Shape;193;p19"/>
          <p:cNvSpPr txBox="1"/>
          <p:nvPr/>
        </p:nvSpPr>
        <p:spPr>
          <a:xfrm>
            <a:off x="2404199" y="4395225"/>
            <a:ext cx="4335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ato"/>
                <a:ea typeface="Lato"/>
                <a:cs typeface="Lato"/>
                <a:sym typeface="Lato"/>
              </a:rPr>
              <a:t>Pictured here are k values of CH</a:t>
            </a:r>
            <a:r>
              <a:rPr lang="en" sz="1000" baseline="-25000">
                <a:solidFill>
                  <a:schemeClr val="lt1"/>
                </a:solidFill>
                <a:latin typeface="Lato"/>
                <a:ea typeface="Lato"/>
                <a:cs typeface="Lato"/>
                <a:sym typeface="Lato"/>
              </a:rPr>
              <a:t>4</a:t>
            </a:r>
            <a:r>
              <a:rPr lang="en" sz="1000">
                <a:solidFill>
                  <a:schemeClr val="lt1"/>
                </a:solidFill>
                <a:latin typeface="Lato"/>
                <a:ea typeface="Lato"/>
                <a:cs typeface="Lato"/>
                <a:sym typeface="Lato"/>
              </a:rPr>
              <a:t>+N</a:t>
            </a:r>
            <a:r>
              <a:rPr lang="en" sz="1000" baseline="-25000">
                <a:solidFill>
                  <a:schemeClr val="lt1"/>
                </a:solidFill>
                <a:latin typeface="Lato"/>
                <a:ea typeface="Lato"/>
                <a:cs typeface="Lato"/>
                <a:sym typeface="Lato"/>
              </a:rPr>
              <a:t>2</a:t>
            </a:r>
            <a:r>
              <a:rPr lang="en" sz="1000">
                <a:solidFill>
                  <a:schemeClr val="lt1"/>
                </a:solidFill>
                <a:latin typeface="Lato"/>
                <a:ea typeface="Lato"/>
                <a:cs typeface="Lato"/>
                <a:sym typeface="Lato"/>
              </a:rPr>
              <a:t> mixtures and pure CH</a:t>
            </a:r>
            <a:r>
              <a:rPr lang="en" sz="1000" baseline="-25000">
                <a:solidFill>
                  <a:schemeClr val="lt1"/>
                </a:solidFill>
                <a:latin typeface="Lato"/>
                <a:ea typeface="Lato"/>
                <a:cs typeface="Lato"/>
                <a:sym typeface="Lato"/>
              </a:rPr>
              <a:t>4</a:t>
            </a:r>
            <a:r>
              <a:rPr lang="en" sz="1000">
                <a:solidFill>
                  <a:schemeClr val="lt1"/>
                </a:solidFill>
                <a:latin typeface="Lato"/>
                <a:ea typeface="Lato"/>
                <a:cs typeface="Lato"/>
                <a:sym typeface="Lato"/>
              </a:rPr>
              <a:t> (Gerakines &amp; Hudson, 2020). You can see the obvious shift of the peak towards larger wavenumbers as more N</a:t>
            </a:r>
            <a:r>
              <a:rPr lang="en" sz="1000" baseline="-25000">
                <a:solidFill>
                  <a:schemeClr val="lt1"/>
                </a:solidFill>
                <a:latin typeface="Lato"/>
                <a:ea typeface="Lato"/>
                <a:cs typeface="Lato"/>
                <a:sym typeface="Lato"/>
              </a:rPr>
              <a:t>2</a:t>
            </a:r>
            <a:r>
              <a:rPr lang="en" sz="1000">
                <a:solidFill>
                  <a:schemeClr val="lt1"/>
                </a:solidFill>
                <a:latin typeface="Lato"/>
                <a:ea typeface="Lato"/>
                <a:cs typeface="Lato"/>
                <a:sym typeface="Lato"/>
              </a:rPr>
              <a:t> is added into the system.</a:t>
            </a:r>
            <a:endParaRPr sz="1000">
              <a:solidFill>
                <a:schemeClr val="lt1"/>
              </a:solidFill>
              <a:latin typeface="Lato"/>
              <a:ea typeface="Lato"/>
              <a:cs typeface="Lato"/>
              <a:sym typeface="Lato"/>
            </a:endParaRPr>
          </a:p>
        </p:txBody>
      </p:sp>
      <p:pic>
        <p:nvPicPr>
          <p:cNvPr id="194" name="Google Shape;194;p19"/>
          <p:cNvPicPr preferRelativeResize="0"/>
          <p:nvPr/>
        </p:nvPicPr>
        <p:blipFill>
          <a:blip r:embed="rId3">
            <a:alphaModFix/>
          </a:blip>
          <a:stretch>
            <a:fillRect/>
          </a:stretch>
        </p:blipFill>
        <p:spPr>
          <a:xfrm>
            <a:off x="2639863" y="1034075"/>
            <a:ext cx="3864276" cy="336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1052550" y="3620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Summary</a:t>
            </a:r>
            <a:endParaRPr>
              <a:solidFill>
                <a:schemeClr val="accent2"/>
              </a:solidFill>
            </a:endParaRPr>
          </a:p>
        </p:txBody>
      </p:sp>
      <p:sp>
        <p:nvSpPr>
          <p:cNvPr id="200" name="Google Shape;200;p20"/>
          <p:cNvSpPr txBox="1">
            <a:spLocks noGrp="1"/>
          </p:cNvSpPr>
          <p:nvPr>
            <p:ph type="title"/>
          </p:nvPr>
        </p:nvSpPr>
        <p:spPr>
          <a:xfrm>
            <a:off x="1052550" y="16576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2"/>
                </a:solidFill>
              </a:rPr>
              <a:t>Nitrogen affects the C-H stretch by making the peak of the spectra shift towards higher wavenumbers. The optical constants measured in this project will be useful for finding the abundance of N</a:t>
            </a:r>
            <a:r>
              <a:rPr lang="en" baseline="-25000">
                <a:solidFill>
                  <a:schemeClr val="accent2"/>
                </a:solidFill>
              </a:rPr>
              <a:t>2</a:t>
            </a:r>
            <a:r>
              <a:rPr lang="en">
                <a:solidFill>
                  <a:schemeClr val="accent2"/>
                </a:solidFill>
              </a:rPr>
              <a:t> on icy dwarfs not showing the weak N</a:t>
            </a:r>
            <a:r>
              <a:rPr lang="en" baseline="-25000">
                <a:solidFill>
                  <a:schemeClr val="accent2"/>
                </a:solidFill>
              </a:rPr>
              <a:t>2</a:t>
            </a:r>
            <a:r>
              <a:rPr lang="en">
                <a:solidFill>
                  <a:schemeClr val="accent2"/>
                </a:solidFill>
              </a:rPr>
              <a:t> band.</a:t>
            </a:r>
            <a:endParaRPr>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403875" y="381375"/>
            <a:ext cx="47760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400"/>
              <a:t>Acknowledgements</a:t>
            </a:r>
            <a:endParaRPr sz="3400"/>
          </a:p>
        </p:txBody>
      </p:sp>
      <p:sp>
        <p:nvSpPr>
          <p:cNvPr id="206" name="Google Shape;206;p21"/>
          <p:cNvSpPr txBox="1">
            <a:spLocks noGrp="1"/>
          </p:cNvSpPr>
          <p:nvPr>
            <p:ph type="body" idx="1"/>
          </p:nvPr>
        </p:nvSpPr>
        <p:spPr>
          <a:xfrm>
            <a:off x="403875" y="1311950"/>
            <a:ext cx="5515200" cy="188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Dr. Stephen Tegler (Mentor)</a:t>
            </a:r>
            <a:endParaRPr/>
          </a:p>
          <a:p>
            <a:pPr marL="0" lvl="0" indent="0" algn="l" rtl="0">
              <a:spcBef>
                <a:spcPts val="1200"/>
              </a:spcBef>
              <a:spcAft>
                <a:spcPts val="0"/>
              </a:spcAft>
              <a:buNone/>
            </a:pPr>
            <a:r>
              <a:rPr lang="en"/>
              <a:t>Moises Gomez (Colleague)</a:t>
            </a:r>
            <a:endParaRPr/>
          </a:p>
          <a:p>
            <a:pPr marL="0" lvl="0" indent="0" algn="l" rtl="0">
              <a:spcBef>
                <a:spcPts val="1200"/>
              </a:spcBef>
              <a:spcAft>
                <a:spcPts val="0"/>
              </a:spcAft>
              <a:buNone/>
            </a:pPr>
            <a:r>
              <a:rPr lang="en"/>
              <a:t>Will Grundy (Lowell Astronomer)</a:t>
            </a:r>
            <a:endParaRPr/>
          </a:p>
          <a:p>
            <a:pPr marL="0" lvl="0" indent="0" algn="l" rtl="0">
              <a:spcBef>
                <a:spcPts val="1200"/>
              </a:spcBef>
              <a:spcAft>
                <a:spcPts val="1200"/>
              </a:spcAft>
              <a:buNone/>
            </a:pPr>
            <a:r>
              <a:rPr lang="en"/>
              <a:t>Paloma Davidson (NAU Space Grant Coordinator)</a:t>
            </a:r>
            <a:endParaRPr/>
          </a:p>
        </p:txBody>
      </p:sp>
      <p:sp>
        <p:nvSpPr>
          <p:cNvPr id="207" name="Google Shape;207;p21"/>
          <p:cNvSpPr txBox="1"/>
          <p:nvPr/>
        </p:nvSpPr>
        <p:spPr>
          <a:xfrm>
            <a:off x="491175" y="3446825"/>
            <a:ext cx="1878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2"/>
                </a:solidFill>
                <a:latin typeface="Lato"/>
                <a:ea typeface="Lato"/>
                <a:cs typeface="Lato"/>
                <a:sym typeface="Lato"/>
              </a:rPr>
              <a:t>Any Questions?</a:t>
            </a:r>
            <a:endParaRPr sz="2000">
              <a:solidFill>
                <a:schemeClr val="accent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On-screen Show (16:9)</PresentationFormat>
  <Paragraphs>35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Montserrat</vt:lpstr>
      <vt:lpstr>Lato</vt:lpstr>
      <vt:lpstr>Arial</vt:lpstr>
      <vt:lpstr>Roboto</vt:lpstr>
      <vt:lpstr>Focus</vt:lpstr>
      <vt:lpstr>Optical Constants of CH₄ + N2 Ice Mixtures and Outer Solar System Objects</vt:lpstr>
      <vt:lpstr>N2 is hard to detect but it affects other elements’ spectra</vt:lpstr>
      <vt:lpstr>Goal:  </vt:lpstr>
      <vt:lpstr>The Optical Constant Pipeline </vt:lpstr>
      <vt:lpstr>Thin film vacuum chamber</vt:lpstr>
      <vt:lpstr>More on the physics of what goes on inside our thin film system</vt:lpstr>
      <vt:lpstr>The presence of N2 causes the CH4 spectra to shift towards higher wavenumbers</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Constants of CH₄ + N2 Ice Mixtures and Outer Solar System Objects</dc:title>
  <dc:creator>Michelle A. Coe</dc:creator>
  <cp:lastModifiedBy>Coe, Michelle A - (macoe)</cp:lastModifiedBy>
  <cp:revision>1</cp:revision>
  <dcterms:modified xsi:type="dcterms:W3CDTF">2023-04-14T21:21:22Z</dcterms:modified>
</cp:coreProperties>
</file>